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1"/>
  </p:notesMasterIdLst>
  <p:sldIdLst>
    <p:sldId id="256" r:id="rId2"/>
    <p:sldId id="259" r:id="rId3"/>
    <p:sldId id="317" r:id="rId4"/>
    <p:sldId id="260" r:id="rId5"/>
    <p:sldId id="261" r:id="rId6"/>
    <p:sldId id="355" r:id="rId7"/>
    <p:sldId id="356" r:id="rId8"/>
    <p:sldId id="263" r:id="rId9"/>
    <p:sldId id="358" r:id="rId10"/>
    <p:sldId id="359" r:id="rId11"/>
    <p:sldId id="360" r:id="rId12"/>
    <p:sldId id="361" r:id="rId13"/>
    <p:sldId id="362" r:id="rId14"/>
    <p:sldId id="363" r:id="rId15"/>
    <p:sldId id="367" r:id="rId16"/>
    <p:sldId id="364" r:id="rId17"/>
    <p:sldId id="365" r:id="rId18"/>
    <p:sldId id="368" r:id="rId19"/>
    <p:sldId id="33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0ED"/>
    <a:srgbClr val="F315D3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1250" autoAdjust="0"/>
    <p:restoredTop sz="86323" autoAdjust="0"/>
  </p:normalViewPr>
  <p:slideViewPr>
    <p:cSldViewPr>
      <p:cViewPr varScale="1">
        <p:scale>
          <a:sx n="74" d="100"/>
          <a:sy n="74" d="100"/>
        </p:scale>
        <p:origin x="-10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D8956-249A-4180-8E14-5BA8E10E2534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3312D-36E2-4CE9-B5B5-D44971DB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07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9615-C15D-4B51-9277-6B859547F88B}" type="datetimeFigureOut">
              <a:rPr lang="en-MY" smtClean="0"/>
              <a:pPr/>
              <a:t>21/5/2021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164-4D21-4C82-B0D6-3BEB552D1D3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9615-C15D-4B51-9277-6B859547F88B}" type="datetimeFigureOut">
              <a:rPr lang="en-MY" smtClean="0"/>
              <a:pPr/>
              <a:t>21/5/2021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164-4D21-4C82-B0D6-3BEB552D1D3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9615-C15D-4B51-9277-6B859547F88B}" type="datetimeFigureOut">
              <a:rPr lang="en-MY" smtClean="0"/>
              <a:pPr/>
              <a:t>21/5/2021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164-4D21-4C82-B0D6-3BEB552D1D3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9615-C15D-4B51-9277-6B859547F88B}" type="datetimeFigureOut">
              <a:rPr lang="en-MY" smtClean="0"/>
              <a:pPr/>
              <a:t>21/5/2021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164-4D21-4C82-B0D6-3BEB552D1D3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9615-C15D-4B51-9277-6B859547F88B}" type="datetimeFigureOut">
              <a:rPr lang="en-MY" smtClean="0"/>
              <a:pPr/>
              <a:t>21/5/2021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164-4D21-4C82-B0D6-3BEB552D1D3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9615-C15D-4B51-9277-6B859547F88B}" type="datetimeFigureOut">
              <a:rPr lang="en-MY" smtClean="0"/>
              <a:pPr/>
              <a:t>21/5/2021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164-4D21-4C82-B0D6-3BEB552D1D3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9615-C15D-4B51-9277-6B859547F88B}" type="datetimeFigureOut">
              <a:rPr lang="en-MY" smtClean="0"/>
              <a:pPr/>
              <a:t>21/5/2021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164-4D21-4C82-B0D6-3BEB552D1D3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9615-C15D-4B51-9277-6B859547F88B}" type="datetimeFigureOut">
              <a:rPr lang="en-MY" smtClean="0"/>
              <a:pPr/>
              <a:t>21/5/2021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164-4D21-4C82-B0D6-3BEB552D1D3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9615-C15D-4B51-9277-6B859547F88B}" type="datetimeFigureOut">
              <a:rPr lang="en-MY" smtClean="0"/>
              <a:pPr/>
              <a:t>21/5/2021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164-4D21-4C82-B0D6-3BEB552D1D3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9615-C15D-4B51-9277-6B859547F88B}" type="datetimeFigureOut">
              <a:rPr lang="en-MY" smtClean="0"/>
              <a:pPr/>
              <a:t>21/5/2021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164-4D21-4C82-B0D6-3BEB552D1D3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9615-C15D-4B51-9277-6B859547F88B}" type="datetimeFigureOut">
              <a:rPr lang="en-MY" smtClean="0"/>
              <a:pPr/>
              <a:t>21/5/2021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164-4D21-4C82-B0D6-3BEB552D1D3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49615-C15D-4B51-9277-6B859547F88B}" type="datetimeFigureOut">
              <a:rPr lang="en-MY" smtClean="0"/>
              <a:pPr/>
              <a:t>21/5/2021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3B164-4D21-4C82-B0D6-3BEB552D1D31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adinehbook.com/gp/product/600200437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6280" y="620689"/>
            <a:ext cx="8062664" cy="29523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</a:br>
            <a:r>
              <a:rPr lang="fa-IR" altLang="en-US" sz="4800" b="1" dirty="0">
                <a:solidFill>
                  <a:srgbClr val="C00000"/>
                </a:solidFill>
                <a:cs typeface="B Zar" pitchFamily="2" charset="-78"/>
              </a:rPr>
              <a:t>ذهن آگاهی</a:t>
            </a:r>
            <a:br>
              <a:rPr lang="fa-IR" altLang="en-US" sz="4800" b="1" dirty="0">
                <a:solidFill>
                  <a:srgbClr val="C00000"/>
                </a:solidFill>
                <a:cs typeface="B Zar" pitchFamily="2" charset="-78"/>
              </a:rPr>
            </a:br>
            <a:r>
              <a:rPr lang="en-US" altLang="en-US" sz="4800" b="1" dirty="0">
                <a:solidFill>
                  <a:srgbClr val="C00000"/>
                </a:solidFill>
                <a:cs typeface="B Zar" pitchFamily="2" charset="-78"/>
              </a:rPr>
              <a:t>mindfulness</a:t>
            </a:r>
            <a:r>
              <a:rPr lang="fa-IR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/>
            </a:r>
            <a:br>
              <a:rPr lang="fa-IR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</a:br>
            <a:endParaRPr lang="en-MY" sz="3200" b="1" dirty="0">
              <a:solidFill>
                <a:srgbClr val="C00000"/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61048"/>
            <a:ext cx="7772400" cy="119970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b="1" i="1" dirty="0" smtClean="0">
                <a:solidFill>
                  <a:schemeClr val="tx1"/>
                </a:solidFill>
                <a:latin typeface="Times New Roman" pitchFamily="18" charset="0"/>
                <a:cs typeface="B Zar" panose="00000400000000000000" pitchFamily="2" charset="-78"/>
              </a:rPr>
              <a:t>دکتر رضا برومند</a:t>
            </a:r>
          </a:p>
          <a:p>
            <a:r>
              <a:rPr lang="fa-IR" b="1" i="1" dirty="0" smtClean="0">
                <a:solidFill>
                  <a:schemeClr val="tx1"/>
                </a:solidFill>
                <a:latin typeface="Times New Roman" pitchFamily="18" charset="0"/>
                <a:cs typeface="B Zar" panose="00000400000000000000" pitchFamily="2" charset="-78"/>
              </a:rPr>
              <a:t>دکترای مشاوره خانواده</a:t>
            </a:r>
          </a:p>
          <a:p>
            <a:endParaRPr lang="en-MY" i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9552" y="3284984"/>
            <a:ext cx="7992888" cy="0"/>
          </a:xfrm>
          <a:prstGeom prst="line">
            <a:avLst/>
          </a:prstGeom>
          <a:ln w="4445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2867025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fa-IR" sz="3600" b="1" dirty="0">
                <a:solidFill>
                  <a:srgbClr val="C00000"/>
                </a:solidFill>
                <a:cs typeface="B Zar" panose="00000400000000000000" pitchFamily="2" charset="-78"/>
              </a:rPr>
              <a:t>ذهن آگاهی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lvl="0" indent="0" algn="r" defTabSz="685800" rtl="1">
              <a:lnSpc>
                <a:spcPct val="150000"/>
              </a:lnSpc>
              <a:spcBef>
                <a:spcPts val="750"/>
              </a:spcBef>
              <a:buNone/>
            </a:pPr>
            <a:r>
              <a:rPr lang="fa-IR" sz="3000" b="1" dirty="0">
                <a:solidFill>
                  <a:prstClr val="black"/>
                </a:solidFill>
                <a:cs typeface="B Zar" panose="00000400000000000000" pitchFamily="2" charset="-78"/>
              </a:rPr>
              <a:t>اما آیا می‌دانید که ذهن آگاهی به چه معنی است و چه کارکردی دارد؟ </a:t>
            </a:r>
            <a:endParaRPr lang="en-US" sz="3000" b="1" dirty="0" smtClean="0">
              <a:solidFill>
                <a:prstClr val="black"/>
              </a:solidFill>
              <a:cs typeface="B Zar" panose="00000400000000000000" pitchFamily="2" charset="-78"/>
            </a:endParaRPr>
          </a:p>
          <a:p>
            <a:pPr marL="0" lvl="0" indent="0" algn="r" defTabSz="685800" rtl="1">
              <a:lnSpc>
                <a:spcPct val="150000"/>
              </a:lnSpc>
              <a:spcBef>
                <a:spcPts val="750"/>
              </a:spcBef>
              <a:buNone/>
            </a:pPr>
            <a:r>
              <a:rPr lang="fa-IR" sz="30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مطالعات </a:t>
            </a:r>
            <a:r>
              <a:rPr lang="fa-IR" sz="3000" b="1" dirty="0">
                <a:solidFill>
                  <a:prstClr val="black"/>
                </a:solidFill>
                <a:cs typeface="B Zar" panose="00000400000000000000" pitchFamily="2" charset="-78"/>
              </a:rPr>
              <a:t>نشان داده‌اند که ذهن آگاهی موجب تقویت تمامی جنبه‌های زندگی می‌شود، اما چرا و چگونه؟ </a:t>
            </a:r>
            <a:endParaRPr lang="en-US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9045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b="1" dirty="0">
                <a:solidFill>
                  <a:srgbClr val="C00000"/>
                </a:solidFill>
                <a:cs typeface="B Zar" panose="00000400000000000000" pitchFamily="2" charset="-78"/>
              </a:rPr>
              <a:t>ذهن آگاهی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lvl="0" indent="0" algn="r" defTabSz="685800" rtl="1">
              <a:lnSpc>
                <a:spcPct val="150000"/>
              </a:lnSpc>
              <a:spcBef>
                <a:spcPts val="750"/>
              </a:spcBef>
              <a:buNone/>
            </a:pPr>
            <a:r>
              <a:rPr lang="fa-IR" sz="3000" b="1" dirty="0">
                <a:solidFill>
                  <a:prstClr val="black"/>
                </a:solidFill>
                <a:cs typeface="B Zar" panose="00000400000000000000" pitchFamily="2" charset="-78"/>
              </a:rPr>
              <a:t>کلمه‌ی ذهن آگاهی مترادف‌های بسیاری دارد که از جمله‌ی آنها می‌توان به آگاهی، توجه، تمرکز، حضور و هشیاری اشاره کرد</a:t>
            </a:r>
            <a:r>
              <a:rPr lang="fa-IR" sz="30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.</a:t>
            </a:r>
            <a:endParaRPr lang="en-US" sz="3000" b="1" dirty="0" smtClean="0">
              <a:solidFill>
                <a:prstClr val="black"/>
              </a:solidFill>
              <a:cs typeface="B Zar" panose="00000400000000000000" pitchFamily="2" charset="-78"/>
            </a:endParaRPr>
          </a:p>
          <a:p>
            <a:pPr marL="0" lvl="0" indent="0" algn="r" defTabSz="685800" rtl="1">
              <a:lnSpc>
                <a:spcPct val="150000"/>
              </a:lnSpc>
              <a:spcBef>
                <a:spcPts val="750"/>
              </a:spcBef>
              <a:buNone/>
            </a:pPr>
            <a:r>
              <a:rPr lang="fa-IR" sz="30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 </a:t>
            </a:r>
            <a:r>
              <a:rPr lang="fa-IR" sz="3000" b="1" dirty="0">
                <a:solidFill>
                  <a:prstClr val="black"/>
                </a:solidFill>
                <a:cs typeface="B Zar" panose="00000400000000000000" pitchFamily="2" charset="-78"/>
              </a:rPr>
              <a:t>اما متضاد ذهن آگاهی «ذهن ناآگاهی» نیست، بلکه این کلمه با مفاهیمی همچون پریشان‌حواسی، بی‌توجهی و عدم مشغولیت متضاد است.</a:t>
            </a:r>
          </a:p>
          <a:p>
            <a:pPr algn="r" rtl="1">
              <a:lnSpc>
                <a:spcPct val="150000"/>
              </a:lnSpc>
            </a:pPr>
            <a:endParaRPr lang="en-US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6530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fa-IR" sz="3600" b="1" dirty="0">
                <a:solidFill>
                  <a:srgbClr val="C00000"/>
                </a:solidFill>
                <a:cs typeface="B Zar" panose="00000400000000000000" pitchFamily="2" charset="-78"/>
              </a:rPr>
              <a:t>ذهن آگاهی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lvl="0" indent="0" algn="r" defTabSz="685800" rtl="1">
              <a:lnSpc>
                <a:spcPct val="150000"/>
              </a:lnSpc>
              <a:spcBef>
                <a:spcPts val="750"/>
              </a:spcBef>
              <a:buNone/>
            </a:pPr>
            <a:r>
              <a:rPr lang="fa-IR" sz="3000" b="1" dirty="0">
                <a:solidFill>
                  <a:prstClr val="black"/>
                </a:solidFill>
                <a:cs typeface="B Zar" panose="00000400000000000000" pitchFamily="2" charset="-78"/>
              </a:rPr>
              <a:t>ذهن آگاهی هم نوعی تمرین و هم وضعیتی ذهنی است. مثلا وقتی مراقبه‌ی ذهن آگاهی انجام می‌دهید و همه‌ی حواس‌تان را به نفس‌کشیدن‌تان معطوف می‌کنید، نه‌تنها قوه‌ی تمرکزتان تقویت می‌شود، بلکه مغزتان یاد می‌گیرد که حتی پس از پایان مراقبه نیز همچنان آگاه باقی بماند. </a:t>
            </a:r>
          </a:p>
          <a:p>
            <a:pPr algn="r" rtl="1">
              <a:lnSpc>
                <a:spcPct val="150000"/>
              </a:lnSpc>
            </a:pPr>
            <a:endParaRPr lang="en-US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0359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fa-IR" sz="3600" b="1" dirty="0">
                <a:solidFill>
                  <a:srgbClr val="C00000"/>
                </a:solidFill>
                <a:cs typeface="B Zar" panose="00000400000000000000" pitchFamily="2" charset="-78"/>
              </a:rPr>
              <a:t>ذهن آگاهی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lvl="0" indent="0" algn="r" defTabSz="685800" rtl="1">
              <a:lnSpc>
                <a:spcPct val="150000"/>
              </a:lnSpc>
              <a:spcBef>
                <a:spcPts val="750"/>
              </a:spcBef>
              <a:buNone/>
            </a:pPr>
            <a:r>
              <a:rPr lang="fa-IR" sz="3000" b="1" dirty="0">
                <a:solidFill>
                  <a:prstClr val="black"/>
                </a:solidFill>
                <a:cs typeface="B Zar" panose="00000400000000000000" pitchFamily="2" charset="-78"/>
              </a:rPr>
              <a:t>وقتی در حالت ذهن آگاهی باشید، یعنی به هرآنچه در اطراف‌تان می‌گذرد، احاطه‌ی کامل دارید</a:t>
            </a:r>
            <a:r>
              <a:rPr lang="fa-IR" sz="30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.</a:t>
            </a:r>
          </a:p>
          <a:p>
            <a:pPr marL="0" lvl="0" indent="0" algn="r" defTabSz="685800" rtl="1">
              <a:lnSpc>
                <a:spcPct val="150000"/>
              </a:lnSpc>
              <a:spcBef>
                <a:spcPts val="750"/>
              </a:spcBef>
              <a:buNone/>
            </a:pPr>
            <a:r>
              <a:rPr lang="fa-IR" sz="30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 </a:t>
            </a:r>
            <a:r>
              <a:rPr lang="fa-IR" sz="3000" b="1" dirty="0">
                <a:solidFill>
                  <a:prstClr val="black"/>
                </a:solidFill>
                <a:cs typeface="B Zar" panose="00000400000000000000" pitchFamily="2" charset="-78"/>
              </a:rPr>
              <a:t>تمرینات ذهن‌ آگاهی بسیار متنوع‌اند و مراقبه فقط یکی از آنهاست. خود مراقبه هم انواع مختلفی دارد و فقط به مراقبه‌ی ذهن آگاهی محدود نمی‌شود. </a:t>
            </a:r>
            <a:endParaRPr lang="fa-IR" sz="3000" b="1" dirty="0" smtClean="0">
              <a:solidFill>
                <a:prstClr val="black"/>
              </a:solidFill>
              <a:cs typeface="B Zar" panose="00000400000000000000" pitchFamily="2" charset="-78"/>
            </a:endParaRPr>
          </a:p>
          <a:p>
            <a:pPr marL="0" lvl="0" indent="0" algn="r" defTabSz="685800" rtl="1">
              <a:lnSpc>
                <a:spcPct val="150000"/>
              </a:lnSpc>
              <a:spcBef>
                <a:spcPts val="750"/>
              </a:spcBef>
              <a:buNone/>
            </a:pPr>
            <a:r>
              <a:rPr lang="fa-IR" sz="30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به‌طورکلی</a:t>
            </a:r>
            <a:r>
              <a:rPr lang="fa-IR" sz="3000" b="1" dirty="0">
                <a:solidFill>
                  <a:prstClr val="black"/>
                </a:solidFill>
                <a:cs typeface="B Zar" panose="00000400000000000000" pitchFamily="2" charset="-78"/>
              </a:rPr>
              <a:t>، ذهن آگاهی و مراقبه دو مفهوم مرتبط‌اند، اما یکی نیستند</a:t>
            </a:r>
          </a:p>
          <a:p>
            <a:pPr algn="r" rtl="1">
              <a:lnSpc>
                <a:spcPct val="150000"/>
              </a:lnSpc>
            </a:pPr>
            <a:endParaRPr lang="en-US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08678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fa-IR" sz="3600" b="1" dirty="0">
                <a:solidFill>
                  <a:srgbClr val="C00000"/>
                </a:solidFill>
                <a:cs typeface="B Zar" panose="00000400000000000000" pitchFamily="2" charset="-78"/>
              </a:rPr>
              <a:t>ذهن آگاهی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3000" b="1" dirty="0">
                <a:solidFill>
                  <a:prstClr val="black"/>
                </a:solidFill>
                <a:cs typeface="B Zar" panose="00000400000000000000" pitchFamily="2" charset="-78"/>
              </a:rPr>
              <a:t>. به بیان ساده، ذهن آگاهی یعنی حضور کامل در زمان حال. به‌‌گفته‌ی دکتر جان کابات‌-‌زین، مبدع روش درمانی «کاهش استرس ذهن آگاهی‌‌‌محور»، ذهن آگاهی عبارت است از «توجه آگاهانه به زمان حال، بدون هیچ قضاوتی، طوری که انگار زندگی‌تان به آن بستگی دارد</a:t>
            </a:r>
            <a:r>
              <a:rPr lang="fa-IR" sz="30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0917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fa-IR" sz="3600" b="1" dirty="0">
                <a:solidFill>
                  <a:srgbClr val="C00000"/>
                </a:solidFill>
                <a:cs typeface="B Zar" panose="00000400000000000000" pitchFamily="2" charset="-78"/>
              </a:rPr>
              <a:t>ذهن آگاهی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r" rtl="1">
              <a:lnSpc>
                <a:spcPct val="150000"/>
              </a:lnSpc>
            </a:pPr>
            <a:r>
              <a:rPr lang="fa-IR" sz="2800" b="1" dirty="0">
                <a:solidFill>
                  <a:prstClr val="black"/>
                </a:solidFill>
                <a:cs typeface="B Zar" panose="00000400000000000000" pitchFamily="2" charset="-78"/>
              </a:rPr>
              <a:t>» اما خصوصا در دنیای امروز که بی‌اندازه موجب سردرگمی و پریشان‌حواسی است، احاطه‌ی صددرصدی به زمان حال کار آسانی </a:t>
            </a:r>
            <a:r>
              <a:rPr lang="fa-IR" sz="28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نیست.</a:t>
            </a:r>
          </a:p>
          <a:p>
            <a:pPr marL="0" lvl="0" indent="0" algn="r" defTabSz="685800" rtl="1">
              <a:lnSpc>
                <a:spcPct val="150000"/>
              </a:lnSpc>
              <a:spcBef>
                <a:spcPts val="750"/>
              </a:spcBef>
              <a:buNone/>
            </a:pPr>
            <a:r>
              <a:rPr lang="fa-IR" sz="28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مثلا </a:t>
            </a:r>
            <a:r>
              <a:rPr lang="fa-IR" sz="2800" b="1" dirty="0">
                <a:solidFill>
                  <a:prstClr val="black"/>
                </a:solidFill>
                <a:cs typeface="B Zar" panose="00000400000000000000" pitchFamily="2" charset="-78"/>
              </a:rPr>
              <a:t>باید وقتی همکارتان ماجرایی تکراری را برای چندمین بار تعریف می‌کند، سراپا گوش باشید و حتی یک لحظه هم حواس‌تان پرت </a:t>
            </a:r>
            <a:r>
              <a:rPr lang="fa-IR" sz="28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نشود</a:t>
            </a:r>
            <a:endParaRPr lang="en-US" sz="2800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28393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fa-IR" sz="3600" b="1" dirty="0">
                <a:solidFill>
                  <a:srgbClr val="C00000"/>
                </a:solidFill>
                <a:cs typeface="B Zar" panose="00000400000000000000" pitchFamily="2" charset="-78"/>
              </a:rPr>
              <a:t>ذهن آگاهی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lvl="0" indent="0" algn="r" defTabSz="685800" rtl="1">
              <a:lnSpc>
                <a:spcPct val="150000"/>
              </a:lnSpc>
              <a:spcBef>
                <a:spcPts val="750"/>
              </a:spcBef>
              <a:buNone/>
            </a:pPr>
            <a:r>
              <a:rPr lang="fa-IR" b="1" dirty="0">
                <a:solidFill>
                  <a:prstClr val="black"/>
                </a:solidFill>
                <a:cs typeface="B Zar" panose="00000400000000000000" pitchFamily="2" charset="-78"/>
              </a:rPr>
              <a:t>. ذهن آگاهی یعنی باید حتی هنگام انجام‌ امور عادی روزمره مثل ظرف‌شستن یا رفتن تا ایستگاه اتوبوس نیز تمام حواس‌تان را به‌کار بگیرید.</a:t>
            </a:r>
          </a:p>
          <a:p>
            <a:pPr algn="r" rtl="1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962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a-IR" sz="3600" b="1" dirty="0">
                <a:solidFill>
                  <a:srgbClr val="C00000"/>
                </a:solidFill>
                <a:cs typeface="B Zar" panose="00000400000000000000" pitchFamily="2" charset="-78"/>
              </a:rPr>
              <a:t>ذهن آگاهی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lvl="0" indent="0" algn="r" defTabSz="685800" rtl="1">
              <a:lnSpc>
                <a:spcPct val="150000"/>
              </a:lnSpc>
              <a:spcBef>
                <a:spcPts val="750"/>
              </a:spcBef>
              <a:buNone/>
            </a:pPr>
            <a:r>
              <a:rPr lang="fa-IR" sz="30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ذهن آگاهی در فلسفه‌ و آیین بودایی ریشه دارد و مسیر روشنگری محسوب می‌شود. </a:t>
            </a:r>
          </a:p>
          <a:p>
            <a:pPr marL="0" lvl="0" indent="0" algn="r" defTabSz="685800" rtl="1">
              <a:lnSpc>
                <a:spcPct val="150000"/>
              </a:lnSpc>
              <a:spcBef>
                <a:spcPts val="750"/>
              </a:spcBef>
              <a:buNone/>
            </a:pPr>
            <a:r>
              <a:rPr lang="fa-IR" sz="30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روشنگری یعنی حالتی از زیستن که در آن ذهن عاری از هرگونه حرص، نفرت و توهم باشد. </a:t>
            </a:r>
          </a:p>
          <a:p>
            <a:pPr marL="0" lvl="0" indent="0" algn="r" defTabSz="685800" rtl="1">
              <a:lnSpc>
                <a:spcPct val="150000"/>
              </a:lnSpc>
              <a:spcBef>
                <a:spcPts val="750"/>
              </a:spcBef>
              <a:buNone/>
            </a:pPr>
            <a:endParaRPr lang="fa-IR" sz="3000" b="1" dirty="0">
              <a:solidFill>
                <a:prstClr val="black"/>
              </a:solidFill>
              <a:cs typeface="B Zar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7821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a-IR" sz="3600" b="1" dirty="0">
                <a:solidFill>
                  <a:srgbClr val="C00000"/>
                </a:solidFill>
                <a:cs typeface="B Zar" panose="00000400000000000000" pitchFamily="2" charset="-78"/>
              </a:rPr>
              <a:t>ذهن آگاهی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lvl="0" indent="0" algn="r" defTabSz="685800" rtl="1">
              <a:lnSpc>
                <a:spcPct val="150000"/>
              </a:lnSpc>
              <a:spcBef>
                <a:spcPts val="750"/>
              </a:spcBef>
              <a:buNone/>
            </a:pPr>
            <a:r>
              <a:rPr lang="fa-IR" sz="3000" b="1" dirty="0">
                <a:solidFill>
                  <a:prstClr val="black"/>
                </a:solidFill>
                <a:cs typeface="B Zar" panose="00000400000000000000" pitchFamily="2" charset="-78"/>
              </a:rPr>
              <a:t>ذهن آگاهی یا آگاهی متمرکز از واقعیت پیرامونی (به‌ویژه زمان حال) پادزهر وهم و پندار بیهوده است و از این‌جهت نوعی قدرت محسوب می‌شود. </a:t>
            </a:r>
            <a:endParaRPr lang="fa-IR" sz="3000" b="1" dirty="0" smtClean="0">
              <a:solidFill>
                <a:prstClr val="black"/>
              </a:solidFill>
              <a:cs typeface="B Zar" panose="00000400000000000000" pitchFamily="2" charset="-78"/>
            </a:endParaRPr>
          </a:p>
          <a:p>
            <a:pPr marL="0" lvl="0" indent="0" algn="r" defTabSz="685800" rtl="1">
              <a:lnSpc>
                <a:spcPct val="150000"/>
              </a:lnSpc>
              <a:spcBef>
                <a:spcPts val="750"/>
              </a:spcBef>
              <a:buNone/>
            </a:pPr>
            <a:r>
              <a:rPr lang="fa-IR" sz="30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این </a:t>
            </a:r>
            <a:r>
              <a:rPr lang="fa-IR" sz="3000" b="1" dirty="0">
                <a:solidFill>
                  <a:prstClr val="black"/>
                </a:solidFill>
                <a:cs typeface="B Zar" panose="00000400000000000000" pitchFamily="2" charset="-78"/>
              </a:rPr>
              <a:t>قوه‌ی ذهنی خصوصا وقتی تبدیل به قدرت خواهد شد که با درک واضحی از هرآنچه درحال وقوع است، همراه باشد.</a:t>
            </a:r>
          </a:p>
          <a:p>
            <a:pPr algn="r" rtl="1">
              <a:lnSpc>
                <a:spcPct val="150000"/>
              </a:lnSpc>
            </a:pPr>
            <a:endParaRPr lang="en-US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4448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rtl="1"/>
            <a:r>
              <a:rPr lang="ar-SA" altLang="en-US" sz="2800" b="1" dirty="0" smtClean="0">
                <a:ea typeface="Calibri" pitchFamily="34" charset="0"/>
                <a:cs typeface="B Zar" pitchFamily="2" charset="-78"/>
              </a:rPr>
              <a:t>دونالد سیگل در</a:t>
            </a:r>
            <a:r>
              <a:rPr lang="en-US" altLang="en-US" sz="2800" b="1" dirty="0" smtClean="0">
                <a:ea typeface="Calibri" pitchFamily="34" charset="0"/>
                <a:cs typeface="B Zar" pitchFamily="2" charset="-78"/>
              </a:rPr>
              <a:t> </a:t>
            </a:r>
            <a:r>
              <a:rPr lang="ar-SA" altLang="en-US" sz="2800" b="1" u="sng" dirty="0" smtClean="0">
                <a:solidFill>
                  <a:srgbClr val="0070C0"/>
                </a:solidFill>
                <a:ea typeface="Calibri" pitchFamily="34" charset="0"/>
                <a:cs typeface="B Zar" pitchFamily="2" charset="-78"/>
                <a:hlinkClick r:id="rId2"/>
              </a:rPr>
              <a:t>کتاب توجه آگاهی</a:t>
            </a:r>
            <a:r>
              <a:rPr lang="en-US" altLang="en-US" sz="2800" b="1" dirty="0" smtClean="0">
                <a:solidFill>
                  <a:srgbClr val="0070C0"/>
                </a:solidFill>
                <a:ea typeface="Calibri" pitchFamily="34" charset="0"/>
                <a:cs typeface="B Zar" pitchFamily="2" charset="-78"/>
              </a:rPr>
              <a:t> </a:t>
            </a:r>
            <a:r>
              <a:rPr lang="ar-SA" altLang="en-US" sz="2800" b="1" dirty="0" smtClean="0">
                <a:ea typeface="Calibri" pitchFamily="34" charset="0"/>
                <a:cs typeface="B Zar" pitchFamily="2" charset="-78"/>
              </a:rPr>
              <a:t>می‌گوید</a:t>
            </a:r>
            <a:endParaRPr lang="en-US" alt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ar-SA" sz="2800" b="1" dirty="0" smtClean="0">
                <a:ea typeface="Calibri"/>
                <a:cs typeface="B Zar"/>
              </a:rPr>
              <a:t>آن </a:t>
            </a:r>
            <a:r>
              <a:rPr lang="ar-SA" sz="2800" b="1" dirty="0">
                <a:ea typeface="Calibri"/>
                <a:cs typeface="B Zar"/>
              </a:rPr>
              <a:t>چه باعث رنج انسان می‌شود مقاومت در مقابل تجربه کردن است</a:t>
            </a:r>
            <a:r>
              <a:rPr lang="en-US" sz="2800" b="1" dirty="0">
                <a:ea typeface="Calibri"/>
                <a:cs typeface="B Zar"/>
              </a:rPr>
              <a:t>.</a:t>
            </a:r>
            <a:endParaRPr lang="en-US" sz="2800" b="1" dirty="0">
              <a:ea typeface="Calibri"/>
            </a:endParaRPr>
          </a:p>
          <a:p>
            <a:pPr marL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ar-SA" sz="2800" b="1" dirty="0">
                <a:ea typeface="Calibri"/>
                <a:cs typeface="B Zar"/>
              </a:rPr>
              <a:t>بگذاریم زندگی جریان خود را ادامه </a:t>
            </a:r>
            <a:r>
              <a:rPr lang="ar-SA" sz="2800" b="1" dirty="0" smtClean="0">
                <a:ea typeface="Calibri"/>
                <a:cs typeface="B Zar"/>
              </a:rPr>
              <a:t>دهد</a:t>
            </a:r>
            <a:endParaRPr lang="fa-IR" sz="2800" b="1" dirty="0" smtClean="0">
              <a:ea typeface="Calibri"/>
              <a:cs typeface="B Zar"/>
            </a:endParaRPr>
          </a:p>
          <a:p>
            <a:pPr marL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ar-SA" sz="2800" b="1" dirty="0" smtClean="0">
                <a:ea typeface="Calibri"/>
                <a:cs typeface="B Zar"/>
              </a:rPr>
              <a:t> </a:t>
            </a:r>
            <a:r>
              <a:rPr lang="ar-SA" sz="2800" b="1" dirty="0">
                <a:ea typeface="Calibri"/>
                <a:cs typeface="B Zar"/>
              </a:rPr>
              <a:t>و جلوی آن را نگیریم. </a:t>
            </a:r>
            <a:endParaRPr lang="fa-IR" sz="2800" b="1" dirty="0" smtClean="0">
              <a:ea typeface="Calibri"/>
              <a:cs typeface="B Zar"/>
            </a:endParaRPr>
          </a:p>
          <a:p>
            <a:pPr marL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ar-SA" sz="2800" b="1" dirty="0" smtClean="0">
                <a:ea typeface="Calibri"/>
                <a:cs typeface="B Zar"/>
              </a:rPr>
              <a:t>شما </a:t>
            </a:r>
            <a:r>
              <a:rPr lang="ar-SA" sz="2800" b="1" dirty="0">
                <a:ea typeface="Calibri"/>
                <a:cs typeface="B Zar"/>
              </a:rPr>
              <a:t>اگر جلوی یک چشمه را بگیرید </a:t>
            </a:r>
            <a:r>
              <a:rPr lang="ar-SA" sz="2800" b="1" dirty="0" smtClean="0">
                <a:ea typeface="Calibri"/>
                <a:cs typeface="B Zar"/>
              </a:rPr>
              <a:t>از</a:t>
            </a:r>
            <a:endParaRPr lang="fa-IR" sz="2800" b="1" dirty="0" smtClean="0">
              <a:ea typeface="Calibri"/>
              <a:cs typeface="B Zar"/>
            </a:endParaRPr>
          </a:p>
          <a:p>
            <a:pPr marL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ar-SA" sz="2800" b="1" dirty="0" smtClean="0">
                <a:ea typeface="Calibri"/>
                <a:cs typeface="B Zar"/>
              </a:rPr>
              <a:t> </a:t>
            </a:r>
            <a:r>
              <a:rPr lang="ar-SA" sz="2800" b="1" dirty="0">
                <a:ea typeface="Calibri"/>
                <a:cs typeface="B Zar"/>
              </a:rPr>
              <a:t>جای دیگر سر در می‌آورد</a:t>
            </a:r>
            <a:r>
              <a:rPr lang="ar-SA" sz="2800" b="1" dirty="0" smtClean="0">
                <a:ea typeface="Calibri"/>
                <a:cs typeface="B Zar"/>
              </a:rPr>
              <a:t>.</a:t>
            </a:r>
            <a:endParaRPr lang="fa-IR" sz="2800" b="1" dirty="0" smtClean="0">
              <a:ea typeface="Calibri"/>
              <a:cs typeface="B Zar"/>
            </a:endParaRPr>
          </a:p>
          <a:p>
            <a:pPr marL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800" b="1" dirty="0" smtClean="0">
                <a:ea typeface="Calibri"/>
                <a:cs typeface="B Zar"/>
              </a:rPr>
              <a:t>.</a:t>
            </a:r>
            <a:endParaRPr lang="en-US" sz="2800" b="1" dirty="0">
              <a:ea typeface="Calibri"/>
            </a:endParaRPr>
          </a:p>
          <a:p>
            <a:pPr algn="r" rtl="1">
              <a:lnSpc>
                <a:spcPct val="150000"/>
              </a:lnSpc>
              <a:defRPr/>
            </a:pPr>
            <a:endParaRPr lang="en-US" sz="28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70602"/>
            <a:ext cx="17907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0268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شبکه 4/ برنامه «طعم مطالعه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908050"/>
            <a:ext cx="7343775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fa-IR" altLang="en-US" sz="200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12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fld id="{656E634E-6206-40A6-9435-4DF3074D59DC}" type="slidenum">
              <a:rPr lang="fa-IR" altLang="en-US" sz="1200" smtClean="0"/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fa-IR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4789260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fa-IR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ذهن سرگردان</a:t>
            </a:r>
            <a:endParaRPr lang="en-US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Zar" panose="00000400000000000000" pitchFamily="2" charset="-78"/>
              </a:rPr>
              <a:t>در اغلب مواقع ذهن ما سرگردان است و در گذشته و حال می چرخد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درگیر ندامت گذشته و نگرانی آینده</a:t>
            </a:r>
          </a:p>
          <a:p>
            <a:pPr algn="r" rtl="1">
              <a:lnSpc>
                <a:spcPct val="200000"/>
              </a:lnSpc>
            </a:pPr>
            <a:endParaRPr lang="en-US" b="1" dirty="0">
              <a:cs typeface="B Zar" panose="00000400000000000000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45" y="2563163"/>
            <a:ext cx="2254263" cy="3386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1919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a-IR" altLang="en-US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تجربه استرس های روزانه </a:t>
            </a:r>
            <a:endParaRPr lang="en-US" altLang="en-US" b="1" dirty="0" smtClean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6383" y="1412776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r" rtl="1">
              <a:lnSpc>
                <a:spcPct val="120000"/>
              </a:lnSpc>
            </a:pPr>
            <a:r>
              <a:rPr lang="fa-IR" altLang="en-US" sz="3600" b="1" dirty="0" smtClean="0">
                <a:ea typeface="Calibri" pitchFamily="34" charset="0"/>
                <a:cs typeface="B Zar" pitchFamily="2" charset="-78"/>
              </a:rPr>
              <a:t>استرس های روزانه که تجربه می کنیم</a:t>
            </a:r>
          </a:p>
          <a:p>
            <a:pPr algn="r" rtl="1">
              <a:lnSpc>
                <a:spcPct val="120000"/>
              </a:lnSpc>
            </a:pPr>
            <a:r>
              <a:rPr lang="fa-IR" altLang="en-US" sz="3600" b="1" dirty="0" smtClean="0">
                <a:ea typeface="Calibri" pitchFamily="34" charset="0"/>
                <a:cs typeface="B Zar" pitchFamily="2" charset="-78"/>
              </a:rPr>
              <a:t>اخبار ناخوشایند</a:t>
            </a:r>
          </a:p>
          <a:p>
            <a:pPr algn="r" rtl="1">
              <a:lnSpc>
                <a:spcPct val="120000"/>
              </a:lnSpc>
            </a:pPr>
            <a:r>
              <a:rPr lang="fa-IR" altLang="en-US" sz="3600" b="1" dirty="0" smtClean="0">
                <a:ea typeface="Calibri" pitchFamily="34" charset="0"/>
                <a:cs typeface="B Zar" pitchFamily="2" charset="-78"/>
              </a:rPr>
              <a:t>ترس از دست دادن</a:t>
            </a:r>
          </a:p>
          <a:p>
            <a:pPr algn="r" rtl="1">
              <a:lnSpc>
                <a:spcPct val="120000"/>
              </a:lnSpc>
            </a:pPr>
            <a:r>
              <a:rPr lang="fa-IR" altLang="en-US" sz="3600" b="1" dirty="0" smtClean="0">
                <a:ea typeface="Calibri" pitchFamily="34" charset="0"/>
                <a:cs typeface="B Zar" pitchFamily="2" charset="-78"/>
              </a:rPr>
              <a:t>رقابت ها</a:t>
            </a:r>
          </a:p>
          <a:p>
            <a:pPr algn="r" rtl="1">
              <a:lnSpc>
                <a:spcPct val="120000"/>
              </a:lnSpc>
            </a:pPr>
            <a:r>
              <a:rPr lang="fa-IR" altLang="en-US" sz="3600" b="1" dirty="0" smtClean="0">
                <a:ea typeface="Calibri" pitchFamily="34" charset="0"/>
                <a:cs typeface="B Zar" pitchFamily="2" charset="-78"/>
              </a:rPr>
              <a:t>پیر شدن</a:t>
            </a:r>
          </a:p>
          <a:p>
            <a:pPr algn="r" rtl="1">
              <a:lnSpc>
                <a:spcPct val="120000"/>
              </a:lnSpc>
            </a:pPr>
            <a:r>
              <a:rPr lang="fa-IR" altLang="en-US" sz="3600" b="1" dirty="0" smtClean="0">
                <a:ea typeface="Calibri" pitchFamily="34" charset="0"/>
                <a:cs typeface="B Zar" pitchFamily="2" charset="-78"/>
              </a:rPr>
              <a:t>مرگ</a:t>
            </a:r>
          </a:p>
          <a:p>
            <a:pPr algn="r" rtl="1">
              <a:lnSpc>
                <a:spcPct val="150000"/>
              </a:lnSpc>
            </a:pPr>
            <a:endParaRPr lang="fa-IR" altLang="en-US" sz="2400" b="1" dirty="0" smtClean="0">
              <a:ea typeface="Calibri" pitchFamily="34" charset="0"/>
              <a:cs typeface="B Zar" pitchFamily="2" charset="-7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2348880"/>
            <a:ext cx="2724150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9892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altLang="en-US" b="1" dirty="0">
                <a:solidFill>
                  <a:srgbClr val="C00000"/>
                </a:solidFill>
                <a:cs typeface="B Zar" panose="00000400000000000000" pitchFamily="2" charset="-78"/>
              </a:rPr>
              <a:t> </a:t>
            </a:r>
            <a:r>
              <a:rPr lang="fa-IR" altLang="en-US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عملکرد مغز</a:t>
            </a:r>
            <a:endParaRPr lang="en-US" altLang="en-US" b="1" dirty="0" smtClean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algn="r" rtl="1">
              <a:lnSpc>
                <a:spcPct val="150000"/>
              </a:lnSpc>
              <a:buClr>
                <a:srgbClr val="6699FF"/>
              </a:buClr>
            </a:pPr>
            <a:r>
              <a:rPr lang="ar-SA" altLang="en-US" b="1" dirty="0" smtClean="0">
                <a:solidFill>
                  <a:srgbClr val="163794"/>
                </a:solidFill>
                <a:ea typeface="Calibri" pitchFamily="34" charset="0"/>
                <a:cs typeface="B Zar" pitchFamily="2" charset="-78"/>
              </a:rPr>
              <a:t>مغز ما</a:t>
            </a:r>
            <a:r>
              <a:rPr lang="en-US" altLang="en-US" b="1" dirty="0" smtClean="0">
                <a:solidFill>
                  <a:srgbClr val="163794"/>
                </a:solidFill>
                <a:ea typeface="Calibri" pitchFamily="34" charset="0"/>
                <a:cs typeface="B Zar" pitchFamily="2" charset="-78"/>
              </a:rPr>
              <a:t> </a:t>
            </a:r>
            <a:r>
              <a:rPr lang="ar-SA" altLang="en-US" b="1" dirty="0" smtClean="0">
                <a:solidFill>
                  <a:srgbClr val="163794"/>
                </a:solidFill>
                <a:ea typeface="Calibri" pitchFamily="34" charset="0"/>
                <a:cs typeface="B Zar" pitchFamily="2" charset="-78"/>
              </a:rPr>
              <a:t> </a:t>
            </a:r>
            <a:r>
              <a:rPr lang="fa-IR" altLang="en-US" b="1" dirty="0" smtClean="0">
                <a:solidFill>
                  <a:srgbClr val="163794"/>
                </a:solidFill>
                <a:ea typeface="Calibri" pitchFamily="34" charset="0"/>
                <a:cs typeface="B Zar" pitchFamily="2" charset="-78"/>
              </a:rPr>
              <a:t>وقتی که </a:t>
            </a:r>
            <a:r>
              <a:rPr lang="ar-SA" altLang="en-US" b="1" dirty="0" smtClean="0">
                <a:solidFill>
                  <a:srgbClr val="163794"/>
                </a:solidFill>
                <a:ea typeface="Calibri" pitchFamily="34" charset="0"/>
                <a:cs typeface="B Zar" pitchFamily="2" charset="-78"/>
              </a:rPr>
              <a:t>احساس خطر می‌کند و  در سیستم </a:t>
            </a:r>
            <a:r>
              <a:rPr lang="ar-SA" altLang="en-US" b="1" dirty="0" smtClean="0">
                <a:solidFill>
                  <a:srgbClr val="C00000"/>
                </a:solidFill>
                <a:ea typeface="Calibri" pitchFamily="34" charset="0"/>
                <a:cs typeface="B Zar" pitchFamily="2" charset="-78"/>
              </a:rPr>
              <a:t>خطر و فرار </a:t>
            </a:r>
            <a:r>
              <a:rPr lang="ar-SA" altLang="en-US" b="1" dirty="0" smtClean="0">
                <a:solidFill>
                  <a:srgbClr val="163794"/>
                </a:solidFill>
                <a:ea typeface="Calibri" pitchFamily="34" charset="0"/>
                <a:cs typeface="B Zar" pitchFamily="2" charset="-78"/>
              </a:rPr>
              <a:t>قرار می‌گیرد </a:t>
            </a:r>
            <a:endParaRPr lang="fa-IR" altLang="en-US" b="1" dirty="0" smtClean="0">
              <a:solidFill>
                <a:srgbClr val="163794"/>
              </a:solidFill>
              <a:ea typeface="Calibri" pitchFamily="34" charset="0"/>
              <a:cs typeface="B Zar" pitchFamily="2" charset="-78"/>
            </a:endParaRPr>
          </a:p>
          <a:p>
            <a:pPr algn="r" rtl="1">
              <a:lnSpc>
                <a:spcPct val="150000"/>
              </a:lnSpc>
              <a:buClr>
                <a:srgbClr val="6699FF"/>
              </a:buClr>
            </a:pPr>
            <a:r>
              <a:rPr lang="ar-SA" altLang="en-US" b="1" dirty="0" smtClean="0">
                <a:solidFill>
                  <a:srgbClr val="163794"/>
                </a:solidFill>
                <a:ea typeface="Calibri" pitchFamily="34" charset="0"/>
                <a:cs typeface="B Zar" pitchFamily="2" charset="-78"/>
              </a:rPr>
              <a:t>موادی ترشح می‌کند که هم بدن را تضعیف می‌کند و هم آرامش را به هم می‌ریزد</a:t>
            </a:r>
            <a:endParaRPr lang="en-US" altLang="en-US" dirty="0" smtClean="0">
              <a:solidFill>
                <a:srgbClr val="163794"/>
              </a:solidFill>
              <a:ea typeface="Calibri" pitchFamily="34" charset="0"/>
              <a:cs typeface="B Zar" pitchFamily="2" charset="-78"/>
            </a:endParaRPr>
          </a:p>
          <a:p>
            <a:pPr algn="r" rtl="1"/>
            <a:endParaRPr lang="en-US" alt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97152"/>
            <a:ext cx="7488832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972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fa-IR" altLang="en-US" b="1" dirty="0" smtClean="0">
                <a:cs typeface="B Zar" panose="00000400000000000000" pitchFamily="2" charset="-78"/>
              </a:rPr>
              <a:t>سیستم مغز ما</a:t>
            </a:r>
            <a:endParaRPr lang="en-US" altLang="en-US" b="1" dirty="0" smtClean="0">
              <a:cs typeface="B Zar" panose="00000400000000000000" pitchFamily="2" charset="-78"/>
            </a:endParaRP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r" rtl="1">
              <a:lnSpc>
                <a:spcPct val="150000"/>
              </a:lnSpc>
            </a:pPr>
            <a:r>
              <a:rPr lang="ar-SA" altLang="en-US" b="1" dirty="0" smtClean="0">
                <a:ea typeface="Calibri" pitchFamily="34" charset="0"/>
                <a:cs typeface="B Zar" pitchFamily="2" charset="-78"/>
              </a:rPr>
              <a:t>در مغز ما دو سیستم امنیت و هشدار وجود دارد.</a:t>
            </a:r>
            <a:endParaRPr lang="fa-IR" altLang="en-US" b="1" dirty="0" smtClean="0">
              <a:ea typeface="Calibri" pitchFamily="34" charset="0"/>
              <a:cs typeface="B Zar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SA" altLang="en-US" b="1" dirty="0" smtClean="0">
                <a:ea typeface="Calibri" pitchFamily="34" charset="0"/>
                <a:cs typeface="B Zar" pitchFamily="2" charset="-78"/>
              </a:rPr>
              <a:t> وقتی استرس داریم کورتیزول بیشتر ترشح می شود و استرس ما بالا می رود و در عین حال سیستم ایمنی تضعیف می شود. </a:t>
            </a:r>
            <a:endParaRPr lang="fa-IR" altLang="en-US" b="1" dirty="0" smtClean="0">
              <a:ea typeface="Calibri" pitchFamily="34" charset="0"/>
              <a:cs typeface="B Zar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SA" altLang="en-US" b="1" dirty="0" smtClean="0">
                <a:ea typeface="Calibri" pitchFamily="34" charset="0"/>
                <a:cs typeface="B Zar" pitchFamily="2" charset="-78"/>
              </a:rPr>
              <a:t>نگرانی ها و افکار مختلف باعث می شود که سیستم هشدار ما فعال باشد و تند و تند استرس را افزایش دهد. </a:t>
            </a:r>
            <a:endParaRPr lang="en-US" altLang="en-US" dirty="0" smtClean="0">
              <a:ea typeface="Calibri" pitchFamily="34" charset="0"/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0502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fa-IR" b="1" dirty="0" smtClean="0">
                <a:cs typeface="B Zar" panose="00000400000000000000" pitchFamily="2" charset="-78"/>
              </a:rPr>
              <a:t>سیستم مغز ما</a:t>
            </a:r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r" rtl="1">
              <a:lnSpc>
                <a:spcPct val="200000"/>
              </a:lnSpc>
            </a:pPr>
            <a:r>
              <a:rPr lang="ar-SA" altLang="en-US" b="1" dirty="0">
                <a:solidFill>
                  <a:prstClr val="black"/>
                </a:solidFill>
                <a:ea typeface="Calibri" pitchFamily="34" charset="0"/>
                <a:cs typeface="B Zar" pitchFamily="2" charset="-78"/>
              </a:rPr>
              <a:t>از طرف دیگر ذهن آگاهی باعث ترشح هورمون هایی مثل سروتونین می شود و آرامش و شادابی ما را بالاتر می برد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43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11890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ar-SA" sz="3200" b="1" dirty="0">
                <a:solidFill>
                  <a:srgbClr val="C00000"/>
                </a:solidFill>
                <a:ea typeface="Calibri"/>
                <a:cs typeface="B Zar"/>
              </a:rPr>
              <a:t>راه رهایی از رنج، ترس و استرس چیست؟</a:t>
            </a:r>
            <a:r>
              <a:rPr lang="en-US" sz="3200" b="1" dirty="0">
                <a:solidFill>
                  <a:srgbClr val="C00000"/>
                </a:solidFill>
                <a:ea typeface="Calibri"/>
              </a:rPr>
              <a:t/>
            </a:r>
            <a:br>
              <a:rPr lang="en-US" sz="3200" b="1" dirty="0">
                <a:solidFill>
                  <a:srgbClr val="C00000"/>
                </a:solidFill>
                <a:ea typeface="Calibri"/>
              </a:rPr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algn="r" rtl="1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</a:pPr>
            <a:r>
              <a:rPr lang="ar-SA" altLang="en-US" sz="3000" b="1" dirty="0" smtClean="0">
                <a:ea typeface="Calibri" pitchFamily="34" charset="0"/>
                <a:cs typeface="B Zar" pitchFamily="2" charset="-78"/>
              </a:rPr>
              <a:t>راه‌حل مناسب برای زندگی در دنیای </a:t>
            </a:r>
            <a:r>
              <a:rPr lang="fa-IR" altLang="en-US" sz="3000" b="1" dirty="0" smtClean="0">
                <a:ea typeface="Calibri" pitchFamily="34" charset="0"/>
                <a:cs typeface="B Zar" pitchFamily="2" charset="-78"/>
              </a:rPr>
              <a:t> </a:t>
            </a:r>
            <a:r>
              <a:rPr lang="ar-SA" altLang="en-US" sz="3000" b="1" dirty="0" smtClean="0">
                <a:ea typeface="Calibri" pitchFamily="34" charset="0"/>
                <a:cs typeface="B Zar" pitchFamily="2" charset="-78"/>
              </a:rPr>
              <a:t>امروز</a:t>
            </a:r>
            <a:r>
              <a:rPr lang="en-US" altLang="en-US" sz="3000" b="1" dirty="0" smtClean="0">
                <a:ea typeface="Calibri" pitchFamily="34" charset="0"/>
                <a:cs typeface="B Zar" pitchFamily="2" charset="-78"/>
              </a:rPr>
              <a:t> </a:t>
            </a:r>
            <a:endParaRPr lang="fa-IR" altLang="en-US" sz="3000" b="1" dirty="0" smtClean="0">
              <a:ea typeface="Calibri" pitchFamily="34" charset="0"/>
              <a:cs typeface="B Zar" pitchFamily="2" charset="-78"/>
            </a:endParaRPr>
          </a:p>
          <a:p>
            <a:pPr marL="0" algn="r" rtl="1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</a:pPr>
            <a:r>
              <a:rPr lang="ar-SA" altLang="en-US" sz="3000" b="1" dirty="0" smtClean="0">
                <a:solidFill>
                  <a:srgbClr val="C00000"/>
                </a:solidFill>
                <a:ea typeface="Calibri" pitchFamily="34" charset="0"/>
                <a:cs typeface="B Zar" pitchFamily="2" charset="-78"/>
              </a:rPr>
              <a:t>ذهن ‌آگاهی</a:t>
            </a:r>
            <a:r>
              <a:rPr lang="en-US" altLang="en-US" sz="3000" b="1" dirty="0" smtClean="0">
                <a:ea typeface="Calibri" pitchFamily="34" charset="0"/>
                <a:cs typeface="B Zar" pitchFamily="2" charset="-78"/>
              </a:rPr>
              <a:t>  </a:t>
            </a:r>
            <a:r>
              <a:rPr lang="ar-SA" altLang="en-US" sz="3000" b="1" dirty="0" smtClean="0">
                <a:ea typeface="Calibri" pitchFamily="34" charset="0"/>
                <a:cs typeface="B Zar" pitchFamily="2" charset="-78"/>
              </a:rPr>
              <a:t>یا </a:t>
            </a:r>
            <a:r>
              <a:rPr lang="ar-SA" altLang="en-US" sz="3000" b="1" dirty="0" smtClean="0">
                <a:solidFill>
                  <a:srgbClr val="C00000"/>
                </a:solidFill>
                <a:ea typeface="Calibri" pitchFamily="34" charset="0"/>
                <a:cs typeface="B Zar" pitchFamily="2" charset="-78"/>
              </a:rPr>
              <a:t>توجه آگاهی </a:t>
            </a:r>
            <a:r>
              <a:rPr lang="ar-SA" altLang="en-US" sz="3000" b="1" dirty="0" smtClean="0">
                <a:ea typeface="Calibri" pitchFamily="34" charset="0"/>
                <a:cs typeface="B Zar" pitchFamily="2" charset="-78"/>
              </a:rPr>
              <a:t>است.</a:t>
            </a:r>
            <a:endParaRPr lang="en-US" altLang="en-US" sz="3000" b="1" dirty="0" smtClean="0">
              <a:ea typeface="Calibri" pitchFamily="34" charset="0"/>
              <a:cs typeface="B Zar" pitchFamily="2" charset="-78"/>
            </a:endParaRPr>
          </a:p>
          <a:p>
            <a:pPr marL="0" algn="r" rtl="1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</a:pPr>
            <a:r>
              <a:rPr lang="ar-SA" altLang="en-US" sz="2600" b="1" dirty="0" smtClean="0">
                <a:ea typeface="Calibri" pitchFamily="34" charset="0"/>
                <a:cs typeface="B Zar" pitchFamily="2" charset="-78"/>
              </a:rPr>
              <a:t> وقتی ذهن ما نگران برگشتن به حالت جنگ</a:t>
            </a:r>
            <a:endParaRPr lang="fa-IR" altLang="en-US" sz="2600" b="1" dirty="0" smtClean="0">
              <a:ea typeface="Calibri" pitchFamily="34" charset="0"/>
              <a:cs typeface="B Zar" pitchFamily="2" charset="-78"/>
            </a:endParaRPr>
          </a:p>
          <a:p>
            <a:pPr marL="0" algn="r" rtl="1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</a:pPr>
            <a:r>
              <a:rPr lang="ar-SA" altLang="en-US" sz="2600" b="1" dirty="0" smtClean="0">
                <a:ea typeface="Calibri" pitchFamily="34" charset="0"/>
                <a:cs typeface="B Zar" pitchFamily="2" charset="-78"/>
              </a:rPr>
              <a:t> و دفاع است ذهن‌ آگاهی می‌تواند ما را به </a:t>
            </a:r>
            <a:r>
              <a:rPr lang="ar-SA" altLang="en-US" sz="2600" b="1" dirty="0" smtClean="0">
                <a:solidFill>
                  <a:srgbClr val="C00000"/>
                </a:solidFill>
                <a:ea typeface="Calibri" pitchFamily="34" charset="0"/>
                <a:cs typeface="B Zar" pitchFamily="2" charset="-78"/>
              </a:rPr>
              <a:t>لحظه حال </a:t>
            </a:r>
            <a:r>
              <a:rPr lang="ar-SA" altLang="en-US" sz="2600" b="1" dirty="0" smtClean="0">
                <a:ea typeface="Calibri" pitchFamily="34" charset="0"/>
                <a:cs typeface="B Zar" pitchFamily="2" charset="-78"/>
              </a:rPr>
              <a:t>برمی‌گرداند.</a:t>
            </a:r>
            <a:endParaRPr lang="en-US" altLang="en-US" sz="2600" b="1" dirty="0" smtClean="0">
              <a:ea typeface="Calibri" pitchFamily="34" charset="0"/>
              <a:cs typeface="B Zar" pitchFamily="2" charset="-78"/>
            </a:endParaRPr>
          </a:p>
          <a:p>
            <a:pPr marL="0" algn="r" rtl="1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</a:pPr>
            <a:r>
              <a:rPr lang="ar-SA" altLang="en-US" sz="2600" b="1" dirty="0" smtClean="0">
                <a:ea typeface="Calibri" pitchFamily="34" charset="0"/>
                <a:cs typeface="B Zar" pitchFamily="2" charset="-78"/>
              </a:rPr>
              <a:t> نگرانی‌ها، ما را در گذشته یا آینده می‌برد و لذت لحظه حال را از بین</a:t>
            </a:r>
            <a:r>
              <a:rPr lang="en-US" altLang="en-US" sz="2600" b="1" dirty="0" smtClean="0">
                <a:ea typeface="Calibri" pitchFamily="34" charset="0"/>
                <a:cs typeface="B Zar" pitchFamily="2" charset="-78"/>
              </a:rPr>
              <a:t> </a:t>
            </a:r>
            <a:r>
              <a:rPr lang="ar-SA" altLang="en-US" sz="2600" b="1" dirty="0" smtClean="0">
                <a:ea typeface="Calibri" pitchFamily="34" charset="0"/>
                <a:cs typeface="B Zar" pitchFamily="2" charset="-78"/>
              </a:rPr>
              <a:t>می‌برد</a:t>
            </a:r>
            <a:endParaRPr lang="en-US" altLang="en-US" sz="26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21336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798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36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ذهن آگاهی</a:t>
            </a:r>
            <a:endParaRPr lang="en-US" sz="36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sz="3000" b="1" dirty="0">
                <a:solidFill>
                  <a:prstClr val="black"/>
                </a:solidFill>
                <a:cs typeface="B Zar" panose="00000400000000000000" pitchFamily="2" charset="-78"/>
              </a:rPr>
              <a:t>ذهن آگاهی، درست مثل مراقبه یکی از موضوعات داغ این روزهای ماست</a:t>
            </a:r>
            <a:r>
              <a:rPr lang="fa-IR" sz="30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.</a:t>
            </a:r>
            <a:endParaRPr lang="en-US" sz="3000" b="1" dirty="0" smtClean="0">
              <a:solidFill>
                <a:prstClr val="black"/>
              </a:solidFill>
              <a:cs typeface="B Zar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30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 </a:t>
            </a:r>
            <a:r>
              <a:rPr lang="fa-IR" sz="3000" b="1" dirty="0">
                <a:solidFill>
                  <a:prstClr val="black"/>
                </a:solidFill>
                <a:cs typeface="B Zar" panose="00000400000000000000" pitchFamily="2" charset="-78"/>
              </a:rPr>
              <a:t>این کلمه تقریبا همه‌جا به چشم می‌خورد و در توضیح موضوعات متنوعی، از کاهش وزن گرفته تا افزایش بهره‌وری، کاربرد پیدا کرده است</a:t>
            </a:r>
            <a:endParaRPr lang="en-US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0396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6420</TotalTime>
  <Words>672</Words>
  <Application>Microsoft Office PowerPoint</Application>
  <PresentationFormat>On-screen Show (4:3)</PresentationFormat>
  <Paragraphs>64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ذهن آگاهی mindfulness </vt:lpstr>
      <vt:lpstr>PowerPoint Presentation</vt:lpstr>
      <vt:lpstr>ذهن سرگردان</vt:lpstr>
      <vt:lpstr>تجربه استرس های روزانه </vt:lpstr>
      <vt:lpstr> عملکرد مغز</vt:lpstr>
      <vt:lpstr>سیستم مغز ما</vt:lpstr>
      <vt:lpstr>سیستم مغز ما</vt:lpstr>
      <vt:lpstr>راه رهایی از رنج، ترس و استرس چیست؟ </vt:lpstr>
      <vt:lpstr>ذهن آگاهی</vt:lpstr>
      <vt:lpstr>ذهن آگاهی</vt:lpstr>
      <vt:lpstr>ذهن آگاهی</vt:lpstr>
      <vt:lpstr>ذهن آگاهی</vt:lpstr>
      <vt:lpstr>ذهن آگاهی</vt:lpstr>
      <vt:lpstr>ذهن آگاهی</vt:lpstr>
      <vt:lpstr>ذهن آگاهی</vt:lpstr>
      <vt:lpstr>ذهن آگاهی</vt:lpstr>
      <vt:lpstr>ذهن آگاهی</vt:lpstr>
      <vt:lpstr>ذهن آگاهی</vt:lpstr>
      <vt:lpstr>دونالد سیگل در کتاب توجه آگاهی می‌گوید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RE-STORYING JAPANESE OCCUPATION IN MALAYA IN TWO SELECTED MALAYSIAN DIASPORIC TEXTS</dc:title>
  <dc:creator>Compaq</dc:creator>
  <cp:lastModifiedBy>09018868042</cp:lastModifiedBy>
  <cp:revision>504</cp:revision>
  <dcterms:created xsi:type="dcterms:W3CDTF">2014-07-01T07:42:53Z</dcterms:created>
  <dcterms:modified xsi:type="dcterms:W3CDTF">2021-05-21T14:34:27Z</dcterms:modified>
</cp:coreProperties>
</file>